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5" y="2917976"/>
            <a:ext cx="8596668" cy="1254881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400" dirty="0">
                <a:solidFill>
                  <a:schemeClr val="tx1"/>
                </a:solidFill>
              </a:rPr>
              <a:t/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/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/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/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/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/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Anno Scolastico 2018-2019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700" dirty="0">
                <a:solidFill>
                  <a:schemeClr val="tx1"/>
                </a:solidFill>
              </a:rPr>
              <a:t>Istituto Comprensivo Certaldo </a:t>
            </a:r>
            <a:br>
              <a:rPr lang="it-IT" sz="2700" dirty="0">
                <a:solidFill>
                  <a:schemeClr val="tx1"/>
                </a:solidFill>
              </a:rPr>
            </a:br>
            <a:r>
              <a:rPr lang="it-IT" sz="2700" dirty="0">
                <a:solidFill>
                  <a:schemeClr val="tx1"/>
                </a:solidFill>
              </a:rPr>
              <a:t>Scuola Secondaria di primo grado – Classe 3D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b="1" dirty="0"/>
              <a:t>IL TESTO NARRATIVO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77335" y="4786480"/>
            <a:ext cx="8596668" cy="1254882"/>
          </a:xfrm>
        </p:spPr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  <a:p>
            <a:pPr algn="ctr"/>
            <a:r>
              <a:rPr lang="it-IT" dirty="0"/>
              <a:t>Docente: Stefania Chiti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5430" y="529168"/>
            <a:ext cx="8596668" cy="53672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400" b="1" dirty="0"/>
          </a:p>
          <a:p>
            <a:pPr marL="0" indent="0" algn="just">
              <a:buNone/>
            </a:pPr>
            <a:r>
              <a:rPr lang="it-IT" sz="2400" b="1" dirty="0"/>
              <a:t>In realtà</a:t>
            </a:r>
            <a:r>
              <a:rPr lang="it-IT" sz="2400" dirty="0"/>
              <a:t>…</a:t>
            </a:r>
          </a:p>
          <a:p>
            <a:pPr marL="0" indent="0" algn="just">
              <a:buNone/>
            </a:pPr>
            <a:r>
              <a:rPr lang="it-IT" sz="2400" dirty="0"/>
              <a:t>nella presentazione di un personaggio i </a:t>
            </a:r>
            <a:r>
              <a:rPr lang="it-IT" sz="2400" b="1" dirty="0"/>
              <a:t>diversi aspetti </a:t>
            </a:r>
            <a:r>
              <a:rPr lang="it-IT" sz="2400" dirty="0"/>
              <a:t>si trovano spesso </a:t>
            </a:r>
            <a:r>
              <a:rPr lang="it-IT" sz="2400" b="1" dirty="0"/>
              <a:t>intrecciati fra loro.</a:t>
            </a:r>
          </a:p>
          <a:p>
            <a:pPr marL="0" indent="0" algn="just">
              <a:buNone/>
            </a:pPr>
            <a:endParaRPr lang="it-IT" sz="2400" b="1" dirty="0"/>
          </a:p>
          <a:p>
            <a:pPr marL="0" indent="0" algn="just">
              <a:buNone/>
            </a:pPr>
            <a:r>
              <a:rPr lang="it-IT" sz="2400" b="1" dirty="0"/>
              <a:t>Inoltre…</a:t>
            </a:r>
          </a:p>
          <a:p>
            <a:pPr marL="0" indent="0" algn="just">
              <a:buNone/>
            </a:pPr>
            <a:r>
              <a:rPr lang="it-IT" sz="2400" dirty="0"/>
              <a:t>un personaggio, oltre che essere oggetto di una </a:t>
            </a:r>
            <a:r>
              <a:rPr lang="it-IT" sz="2400" b="1" dirty="0"/>
              <a:t>presentazione diretta </a:t>
            </a:r>
            <a:r>
              <a:rPr lang="it-IT" sz="2400" dirty="0"/>
              <a:t>(da parte del narratore), può essere anche definito </a:t>
            </a:r>
            <a:r>
              <a:rPr lang="it-IT" sz="2400" b="1" dirty="0"/>
              <a:t>in modo indiretto </a:t>
            </a:r>
            <a:r>
              <a:rPr lang="it-IT" sz="2400" dirty="0"/>
              <a:t>(attraverso la descrizione dei suoi gesti, delle sue azioni e delle sue parole).</a:t>
            </a:r>
          </a:p>
          <a:p>
            <a:pPr marL="0" indent="0" algn="just">
              <a:buNone/>
            </a:pPr>
            <a:endParaRPr lang="it-IT" sz="24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LO STILE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814287"/>
            <a:ext cx="8596668" cy="42270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è il </a:t>
            </a:r>
            <a:r>
              <a:rPr lang="it-IT" sz="2400" b="1" dirty="0"/>
              <a:t>modo di scrivere </a:t>
            </a:r>
            <a:r>
              <a:rPr lang="it-IT" sz="2400" dirty="0"/>
              <a:t>dell’autore, rappresentato dalle </a:t>
            </a:r>
            <a:r>
              <a:rPr lang="it-IT" sz="2400" b="1" dirty="0"/>
              <a:t>scelte linguistiche e formali</a:t>
            </a:r>
            <a:r>
              <a:rPr lang="it-IT" sz="2400" dirty="0"/>
              <a:t>.</a:t>
            </a:r>
          </a:p>
          <a:p>
            <a:pPr marL="0" indent="0">
              <a:buNone/>
            </a:pPr>
            <a:r>
              <a:rPr lang="it-IT" sz="2400" dirty="0"/>
              <a:t>Lo stile può essere elevato o semplice in base al </a:t>
            </a:r>
            <a:r>
              <a:rPr lang="it-IT" sz="2400" b="1" dirty="0"/>
              <a:t>registro </a:t>
            </a:r>
            <a:r>
              <a:rPr lang="it-IT" sz="2400" dirty="0"/>
              <a:t>scelto dall’autore: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b="1" dirty="0"/>
              <a:t>registro alto </a:t>
            </a:r>
            <a:r>
              <a:rPr lang="it-IT" sz="2400" dirty="0"/>
              <a:t>(lessico ricercato e sintassi complessa);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b="1" dirty="0"/>
              <a:t>registro medio </a:t>
            </a:r>
            <a:r>
              <a:rPr lang="it-IT" sz="2400" dirty="0"/>
              <a:t>(lessico comune e sintassi non troppo articolato);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b="1" dirty="0"/>
              <a:t>registro basso </a:t>
            </a:r>
            <a:r>
              <a:rPr lang="it-IT" sz="2400" dirty="0"/>
              <a:t>(lessico e sintassi propri del linguaggio colloquiale)</a:t>
            </a:r>
            <a:endParaRPr lang="it-IT" sz="2400" b="1" dirty="0"/>
          </a:p>
          <a:p>
            <a:pPr marL="0" indent="0">
              <a:buNone/>
            </a:pPr>
            <a:endParaRPr lang="it-IT" sz="24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3019"/>
          </a:xfrm>
        </p:spPr>
        <p:txBody>
          <a:bodyPr>
            <a:normAutofit/>
          </a:bodyPr>
          <a:lstStyle/>
          <a:p>
            <a:r>
              <a:rPr lang="it-IT" sz="2400" dirty="0"/>
              <a:t>Lo stile è determinato da molti elementi.</a:t>
            </a:r>
            <a:br>
              <a:rPr lang="it-IT" sz="2400" dirty="0"/>
            </a:br>
            <a:r>
              <a:rPr lang="it-IT" sz="2400" dirty="0"/>
              <a:t>Gli aspetti più significativi riguardano: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768929"/>
            <a:ext cx="8596668" cy="427243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it-IT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dirty="0"/>
              <a:t>il </a:t>
            </a:r>
            <a:r>
              <a:rPr lang="it-IT" sz="2400" b="1" dirty="0"/>
              <a:t>lessico</a:t>
            </a:r>
            <a:r>
              <a:rPr lang="it-IT" sz="2400" dirty="0"/>
              <a:t>, cioè la scelta dei termini. Può essere </a:t>
            </a:r>
            <a:r>
              <a:rPr lang="it-IT" sz="2400" b="1" dirty="0"/>
              <a:t>semplice </a:t>
            </a:r>
            <a:r>
              <a:rPr lang="it-IT" sz="2400" dirty="0"/>
              <a:t>(quotidiano, colloquiale) oppure </a:t>
            </a:r>
            <a:r>
              <a:rPr lang="it-IT" sz="2400" b="1" dirty="0"/>
              <a:t>elevato </a:t>
            </a:r>
            <a:r>
              <a:rPr lang="it-IT" sz="2400" dirty="0"/>
              <a:t>(ricco di termini ricercati);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dirty="0"/>
              <a:t>la </a:t>
            </a:r>
            <a:r>
              <a:rPr lang="it-IT" sz="2400" b="1" dirty="0"/>
              <a:t>sintassi</a:t>
            </a:r>
            <a:r>
              <a:rPr lang="it-IT" sz="2400" dirty="0"/>
              <a:t>, cioè la struttura delle frasi (</a:t>
            </a:r>
            <a:r>
              <a:rPr lang="it-IT" sz="2400" b="1" dirty="0"/>
              <a:t>periodi ampi e ricchi di subordinate </a:t>
            </a:r>
            <a:r>
              <a:rPr lang="it-IT" sz="2400" dirty="0"/>
              <a:t>oppure </a:t>
            </a:r>
            <a:r>
              <a:rPr lang="it-IT" sz="2400" b="1" dirty="0"/>
              <a:t>frasi brevi e concise;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dirty="0"/>
              <a:t>le </a:t>
            </a:r>
            <a:r>
              <a:rPr lang="it-IT" sz="2400" b="1" dirty="0"/>
              <a:t>figure retoriche;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dirty="0"/>
              <a:t>la </a:t>
            </a:r>
            <a:r>
              <a:rPr lang="it-IT" sz="2400" b="1" dirty="0"/>
              <a:t>punteggiatura, </a:t>
            </a:r>
            <a:r>
              <a:rPr lang="it-IT" sz="2400" dirty="0"/>
              <a:t>l’</a:t>
            </a:r>
            <a:r>
              <a:rPr lang="it-IT" sz="2400" b="1" dirty="0"/>
              <a:t>ampiezza dei paragrafi</a:t>
            </a:r>
            <a:endParaRPr lang="it-IT" sz="24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Ricorda….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it-IT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dirty="0"/>
              <a:t>Ogni scrittore ha uno stile particolare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dirty="0"/>
              <a:t>Chi scrive varia le scelte linguistiche e formali a seconda della situazione narrativa e degli effetti che vuole suscitare nel lettore 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0548" y="816638"/>
            <a:ext cx="8596668" cy="2399091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400" dirty="0">
                <a:solidFill>
                  <a:schemeClr val="tx1"/>
                </a:solidFill>
              </a:rPr>
              <a:t>L’autore può alterare la </a:t>
            </a:r>
            <a:r>
              <a:rPr lang="it-IT" sz="2400" b="1" dirty="0">
                <a:solidFill>
                  <a:schemeClr val="tx1"/>
                </a:solidFill>
              </a:rPr>
              <a:t>durata degli eventi</a:t>
            </a:r>
            <a:r>
              <a:rPr lang="it-IT" sz="2400" dirty="0">
                <a:solidFill>
                  <a:schemeClr val="tx1"/>
                </a:solidFill>
              </a:rPr>
              <a:t>. 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/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Bisogna distinguere:</a:t>
            </a:r>
            <a:r>
              <a:rPr lang="it-IT" sz="2400" b="1" dirty="0">
                <a:solidFill>
                  <a:schemeClr val="tx1"/>
                </a:solidFill>
              </a:rPr>
              <a:t/>
            </a:r>
            <a:br>
              <a:rPr lang="it-IT" sz="2400" b="1" dirty="0">
                <a:solidFill>
                  <a:schemeClr val="tx1"/>
                </a:solidFill>
              </a:rPr>
            </a:br>
            <a:r>
              <a:rPr lang="it-IT" sz="2400" b="1" dirty="0">
                <a:solidFill>
                  <a:schemeClr val="tx1"/>
                </a:solidFill>
              </a:rPr>
              <a:t/>
            </a:r>
            <a:br>
              <a:rPr lang="it-IT" sz="2400" b="1" dirty="0">
                <a:solidFill>
                  <a:schemeClr val="tx1"/>
                </a:solidFill>
              </a:rPr>
            </a:br>
            <a:r>
              <a:rPr lang="it-IT" dirty="0"/>
              <a:t>IL TEMPO DELLA STORIA </a:t>
            </a:r>
            <a:br>
              <a:rPr lang="it-IT" dirty="0"/>
            </a:br>
            <a:r>
              <a:rPr lang="it-IT" dirty="0"/>
              <a:t>E IL TEMPO DELLA NARRAZIONE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3008690"/>
            <a:ext cx="8596668" cy="3032672"/>
          </a:xfrm>
        </p:spPr>
        <p:txBody>
          <a:bodyPr>
            <a:normAutofit/>
          </a:bodyPr>
          <a:lstStyle/>
          <a:p>
            <a:pPr algn="just"/>
            <a:endParaRPr lang="it-IT" sz="2400" dirty="0"/>
          </a:p>
          <a:p>
            <a:pPr algn="just"/>
            <a:r>
              <a:rPr lang="it-IT" sz="2400" dirty="0"/>
              <a:t>Il </a:t>
            </a:r>
            <a:r>
              <a:rPr lang="it-IT" sz="2400" b="1" dirty="0"/>
              <a:t>tempo della storia </a:t>
            </a:r>
            <a:r>
              <a:rPr lang="it-IT" sz="2400" dirty="0"/>
              <a:t>è il tempo reale degli eventi narrati, cioè il tempo che essi impiegherebbero a verificarsi nella realtà </a:t>
            </a:r>
          </a:p>
          <a:p>
            <a:pPr algn="just"/>
            <a:r>
              <a:rPr lang="it-IT" sz="2400" dirty="0"/>
              <a:t>Il </a:t>
            </a:r>
            <a:r>
              <a:rPr lang="it-IT" sz="2400" b="1" dirty="0"/>
              <a:t>tempo della narrazione </a:t>
            </a:r>
            <a:r>
              <a:rPr lang="it-IT" sz="2400" dirty="0"/>
              <a:t>corrisponde alla </a:t>
            </a:r>
            <a:r>
              <a:rPr lang="it-IT" sz="2400" b="1" dirty="0"/>
              <a:t>durata narrativa</a:t>
            </a:r>
            <a:r>
              <a:rPr lang="it-IT" sz="2400" dirty="0"/>
              <a:t>, cioè al tempo impiegato per narrare la storia e allo spazio che il narratore dedica a ciascun evento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529168"/>
            <a:ext cx="8596668" cy="1239762"/>
          </a:xfrm>
        </p:spPr>
        <p:txBody>
          <a:bodyPr>
            <a:normAutofit/>
          </a:bodyPr>
          <a:lstStyle/>
          <a:p>
            <a:r>
              <a:rPr lang="it-IT" sz="2300" dirty="0">
                <a:solidFill>
                  <a:schemeClr val="tx1"/>
                </a:solidFill>
              </a:rPr>
              <a:t>L’alternarsi di </a:t>
            </a:r>
            <a:r>
              <a:rPr lang="it-IT" sz="2300" b="1" dirty="0">
                <a:solidFill>
                  <a:schemeClr val="tx1"/>
                </a:solidFill>
              </a:rPr>
              <a:t>forme diverse di durata narrativa </a:t>
            </a:r>
            <a:r>
              <a:rPr lang="it-IT" sz="2300" dirty="0">
                <a:solidFill>
                  <a:schemeClr val="tx1"/>
                </a:solidFill>
              </a:rPr>
              <a:t>contribuisce a determinare il </a:t>
            </a:r>
            <a:r>
              <a:rPr lang="it-IT" sz="2300" b="1" dirty="0">
                <a:solidFill>
                  <a:schemeClr val="tx1"/>
                </a:solidFill>
              </a:rPr>
              <a:t>ritmo narrativo.</a:t>
            </a:r>
            <a:br>
              <a:rPr lang="it-IT" sz="2300" b="1" dirty="0">
                <a:solidFill>
                  <a:schemeClr val="tx1"/>
                </a:solidFill>
              </a:rPr>
            </a:br>
            <a:r>
              <a:rPr lang="it-IT" sz="2300" dirty="0">
                <a:solidFill>
                  <a:schemeClr val="tx1"/>
                </a:solidFill>
              </a:rPr>
              <a:t>La narrazione può procedere secondo le seguenti modalità: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920119"/>
            <a:ext cx="8596668" cy="4121243"/>
          </a:xfrm>
        </p:spPr>
        <p:txBody>
          <a:bodyPr>
            <a:noAutofit/>
          </a:bodyPr>
          <a:lstStyle/>
          <a:p>
            <a:pPr algn="just"/>
            <a:r>
              <a:rPr lang="it-IT" sz="2000" b="1" dirty="0"/>
              <a:t>scena</a:t>
            </a:r>
            <a:r>
              <a:rPr lang="it-IT" sz="2000" dirty="0"/>
              <a:t>, quando il narratore riporta dei dialoghi (</a:t>
            </a:r>
            <a:r>
              <a:rPr lang="it-IT" sz="2000" b="1" dirty="0"/>
              <a:t>la durata narrativa equivale al tempo reale;</a:t>
            </a:r>
          </a:p>
          <a:p>
            <a:pPr algn="just"/>
            <a:r>
              <a:rPr lang="it-IT" sz="2000" b="1" dirty="0"/>
              <a:t>sommario</a:t>
            </a:r>
            <a:r>
              <a:rPr lang="it-IT" sz="2000" dirty="0"/>
              <a:t>, quando il narratore riassume in poche righe eventi di lunga durata (</a:t>
            </a:r>
            <a:r>
              <a:rPr lang="it-IT" sz="2000" b="1" dirty="0"/>
              <a:t>la durata narrativa è minore del tempo reale della storia;</a:t>
            </a:r>
          </a:p>
          <a:p>
            <a:pPr algn="just"/>
            <a:r>
              <a:rPr lang="it-IT" sz="2000" b="1" dirty="0"/>
              <a:t>ellissi, </a:t>
            </a:r>
            <a:r>
              <a:rPr lang="it-IT" sz="2000" dirty="0"/>
              <a:t>quando il narratore tralascia parti della storia (</a:t>
            </a:r>
            <a:r>
              <a:rPr lang="it-IT" sz="2000" b="1" dirty="0"/>
              <a:t>la durata narrativa di annulla</a:t>
            </a:r>
            <a:r>
              <a:rPr lang="it-IT" sz="2000" dirty="0"/>
              <a:t>, appaiono espressioni come “molti mesi dopo”, “la mattina seguente”, “l’anno successivo”….</a:t>
            </a:r>
          </a:p>
          <a:p>
            <a:pPr algn="just"/>
            <a:r>
              <a:rPr lang="it-IT" sz="2000" b="1" dirty="0"/>
              <a:t>analisi</a:t>
            </a:r>
            <a:r>
              <a:rPr lang="it-IT" sz="2000" dirty="0"/>
              <a:t>, quando il narratore dedica molto spazio all’esposizione di eventi di breve durata (</a:t>
            </a:r>
            <a:r>
              <a:rPr lang="it-IT" sz="2000" b="1" dirty="0"/>
              <a:t>la durata narrativa è maggiore del tempo della storia</a:t>
            </a:r>
            <a:r>
              <a:rPr lang="it-IT" sz="2000" dirty="0"/>
              <a:t>);</a:t>
            </a:r>
          </a:p>
          <a:p>
            <a:pPr algn="just"/>
            <a:r>
              <a:rPr lang="it-IT" sz="2000" b="1" dirty="0"/>
              <a:t>pausa, </a:t>
            </a:r>
            <a:r>
              <a:rPr lang="it-IT" sz="2000" dirty="0"/>
              <a:t>quando la narrazione viene interrotta per lasciar spazio a </a:t>
            </a:r>
            <a:r>
              <a:rPr lang="it-IT" sz="2000" b="1" dirty="0"/>
              <a:t>digressioni </a:t>
            </a:r>
            <a:r>
              <a:rPr lang="it-IT" sz="2000" dirty="0"/>
              <a:t>descrittive o narrative.</a:t>
            </a:r>
            <a:endParaRPr lang="it-IT" sz="2000" b="1" dirty="0"/>
          </a:p>
          <a:p>
            <a:pPr algn="just"/>
            <a:endParaRPr lang="it-IT" sz="2000" b="1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IL NARRATORE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>
              <a:latin typeface="Arial Rounded MT Bold" panose="020F0704030504030204" pitchFamily="34" charset="77"/>
            </a:endParaRPr>
          </a:p>
          <a:p>
            <a:r>
              <a:rPr lang="it-IT" sz="2400" dirty="0">
                <a:latin typeface="Arial Rounded MT Bold" panose="020F0704030504030204" pitchFamily="34" charset="77"/>
              </a:rPr>
              <a:t>È la voce che l’autore sceglie per narrare gli eventi</a:t>
            </a:r>
          </a:p>
          <a:p>
            <a:r>
              <a:rPr lang="it-IT" sz="2400" dirty="0">
                <a:latin typeface="Arial Rounded MT Bold" panose="020F0704030504030204" pitchFamily="34" charset="77"/>
              </a:rPr>
              <a:t>Può essere </a:t>
            </a:r>
            <a:r>
              <a:rPr lang="it-IT" sz="2400" b="1" dirty="0">
                <a:latin typeface="Arial Rounded MT Bold" panose="020F0704030504030204" pitchFamily="34" charset="77"/>
              </a:rPr>
              <a:t>interno </a:t>
            </a:r>
            <a:r>
              <a:rPr lang="it-IT" sz="2400" dirty="0">
                <a:latin typeface="Arial Rounded MT Bold" panose="020F0704030504030204" pitchFamily="34" charset="77"/>
              </a:rPr>
              <a:t>(se racconta in prima persona)</a:t>
            </a:r>
          </a:p>
          <a:p>
            <a:r>
              <a:rPr lang="it-IT" sz="2400" dirty="0">
                <a:latin typeface="Arial Rounded MT Bold" panose="020F0704030504030204" pitchFamily="34" charset="77"/>
              </a:rPr>
              <a:t>Può essere </a:t>
            </a:r>
            <a:r>
              <a:rPr lang="it-IT" sz="2400" b="1" dirty="0">
                <a:latin typeface="Arial Rounded MT Bold" panose="020F0704030504030204" pitchFamily="34" charset="77"/>
              </a:rPr>
              <a:t>esterno </a:t>
            </a:r>
            <a:r>
              <a:rPr lang="it-IT" sz="2400" dirty="0">
                <a:latin typeface="Arial Rounded MT Bold" panose="020F0704030504030204" pitchFamily="34" charset="77"/>
              </a:rPr>
              <a:t>alla narrazione (se narra in terza persona)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IL PUNTO DI VISTA / FOCALIZZAZIONE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61144" y="1602618"/>
            <a:ext cx="8596668" cy="41123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>
                <a:latin typeface="+mj-lt"/>
              </a:rPr>
              <a:t>Per presentare personaggi, situazioni e sentimenti il narratore sceglie un </a:t>
            </a:r>
            <a:r>
              <a:rPr lang="it-IT" sz="2400" b="1" dirty="0">
                <a:latin typeface="+mj-lt"/>
              </a:rPr>
              <a:t>punto di vista </a:t>
            </a:r>
            <a:r>
              <a:rPr lang="it-IT" sz="2400" dirty="0">
                <a:latin typeface="+mj-lt"/>
              </a:rPr>
              <a:t>o </a:t>
            </a:r>
            <a:r>
              <a:rPr lang="it-IT" sz="2400" b="1" dirty="0">
                <a:latin typeface="+mj-lt"/>
              </a:rPr>
              <a:t>focalizzazione (termine tecnico della fotografia e della cinematografia che indica “la messa a fuoco dell’immagine”)</a:t>
            </a:r>
          </a:p>
          <a:p>
            <a:pPr marL="0" indent="0" algn="just">
              <a:buNone/>
            </a:pPr>
            <a:endParaRPr lang="it-IT" sz="2400" b="1" dirty="0">
              <a:latin typeface="+mj-lt"/>
            </a:endParaRPr>
          </a:p>
          <a:p>
            <a:pPr marL="0" indent="0" algn="just">
              <a:buNone/>
            </a:pPr>
            <a:r>
              <a:rPr lang="it-IT" sz="2400" dirty="0">
                <a:latin typeface="+mj-lt"/>
              </a:rPr>
              <a:t>Esistono tre </a:t>
            </a:r>
            <a:r>
              <a:rPr lang="it-IT" sz="2400" b="1" dirty="0">
                <a:latin typeface="+mj-lt"/>
              </a:rPr>
              <a:t>tipi focalizzazione: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dirty="0">
                <a:latin typeface="+mj-lt"/>
              </a:rPr>
              <a:t>Focalizzazione </a:t>
            </a:r>
            <a:r>
              <a:rPr lang="it-IT" sz="2400" b="1" dirty="0">
                <a:latin typeface="+mj-lt"/>
              </a:rPr>
              <a:t>zero </a:t>
            </a:r>
            <a:endParaRPr lang="it-IT" sz="2400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dirty="0">
                <a:latin typeface="+mj-lt"/>
              </a:rPr>
              <a:t>Focalizzazione </a:t>
            </a:r>
            <a:r>
              <a:rPr lang="it-IT" sz="2400" b="1" dirty="0">
                <a:latin typeface="+mj-lt"/>
              </a:rPr>
              <a:t>esterna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dirty="0">
                <a:latin typeface="+mj-lt"/>
              </a:rPr>
              <a:t>Focalizzazione </a:t>
            </a:r>
            <a:r>
              <a:rPr lang="it-IT" sz="2400" b="1" dirty="0">
                <a:latin typeface="+mj-lt"/>
              </a:rPr>
              <a:t>interna</a:t>
            </a:r>
            <a:endParaRPr lang="it-IT" sz="2400" dirty="0">
              <a:latin typeface="+mj-lt"/>
            </a:endParaRPr>
          </a:p>
          <a:p>
            <a:pPr marL="0" indent="0" algn="just">
              <a:buNone/>
            </a:pPr>
            <a:endParaRPr lang="it-IT" sz="2400" dirty="0">
              <a:latin typeface="+mj-lt"/>
            </a:endParaRPr>
          </a:p>
          <a:p>
            <a:pPr marL="0" indent="0" algn="just">
              <a:buNone/>
            </a:pPr>
            <a:endParaRPr lang="it-IT" sz="2400" b="1" dirty="0">
              <a:latin typeface="+mj-lt"/>
            </a:endParaRPr>
          </a:p>
          <a:p>
            <a:pPr marL="0" indent="0" algn="just">
              <a:buNone/>
            </a:pPr>
            <a:endParaRPr lang="it-IT" sz="24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FOCALIZZAZIONE ZERO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Si ha quando il narratore è </a:t>
            </a:r>
            <a:r>
              <a:rPr lang="it-IT" sz="2400" b="1" dirty="0"/>
              <a:t>onnisciente </a:t>
            </a:r>
            <a:r>
              <a:rPr lang="it-IT" sz="2400" dirty="0"/>
              <a:t>(cioè “che sa tutto”), assume i punti di vista di tutti i personaggi, vede e racconta tutto.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FOCALIZZAZIONE ESTERNA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Si ha quando il narratore assume un punto di vista esterno ai fatti. Racconta la storia in </a:t>
            </a:r>
            <a:r>
              <a:rPr lang="it-IT" sz="2400" b="1" dirty="0"/>
              <a:t>modo oggettivo</a:t>
            </a:r>
            <a:r>
              <a:rPr lang="it-IT" sz="2400" dirty="0"/>
              <a:t>, cioè si limita a descrivere ciò che vede senza esprimere pensieri o emozioni.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FOCALIZZAZIONE INTERNA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617738"/>
            <a:ext cx="8596668" cy="44236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/>
              <a:t>Si ha quando il narratore assume il </a:t>
            </a:r>
            <a:r>
              <a:rPr lang="it-IT" sz="2400" b="1" dirty="0"/>
              <a:t>punto di vista di uno o più personaggi </a:t>
            </a:r>
            <a:r>
              <a:rPr lang="it-IT" sz="2400" dirty="0"/>
              <a:t>della storia.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Si può avere:</a:t>
            </a:r>
            <a:endParaRPr lang="it-IT" sz="24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dirty="0"/>
              <a:t>Focalizzazione interna con </a:t>
            </a:r>
            <a:r>
              <a:rPr lang="it-IT" sz="2400" b="1" dirty="0"/>
              <a:t>narratore interno</a:t>
            </a:r>
            <a:r>
              <a:rPr lang="it-IT" sz="2400" dirty="0"/>
              <a:t>, il narratore osserva la vicenda </a:t>
            </a:r>
            <a:r>
              <a:rPr lang="it-IT" sz="2400" b="1" dirty="0"/>
              <a:t>dall’interno </a:t>
            </a:r>
            <a:r>
              <a:rPr lang="it-IT" sz="2400" dirty="0"/>
              <a:t>e </a:t>
            </a:r>
            <a:r>
              <a:rPr lang="it-IT" sz="2400" b="1" dirty="0"/>
              <a:t>sa </a:t>
            </a:r>
            <a:r>
              <a:rPr lang="it-IT" sz="2400" b="1" u="sng" dirty="0"/>
              <a:t>solo</a:t>
            </a:r>
            <a:r>
              <a:rPr lang="it-IT" sz="2400" b="1" dirty="0"/>
              <a:t> quella che sa il personaggio di cui assume il punto di vista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dirty="0"/>
              <a:t>Focalizzazione interna con </a:t>
            </a:r>
            <a:r>
              <a:rPr lang="it-IT" sz="2400" b="1" dirty="0"/>
              <a:t>narratore esterno</a:t>
            </a:r>
            <a:r>
              <a:rPr lang="it-IT" sz="2400" dirty="0"/>
              <a:t>, il narratore </a:t>
            </a:r>
            <a:r>
              <a:rPr lang="it-IT" sz="2400" b="1" dirty="0"/>
              <a:t>racconta in terza persona</a:t>
            </a:r>
            <a:r>
              <a:rPr lang="it-IT" sz="2400" dirty="0"/>
              <a:t>, assumendo il punto di vista di un determinato personaggio</a:t>
            </a:r>
          </a:p>
          <a:p>
            <a:pPr marL="0" indent="0" algn="just">
              <a:buNone/>
            </a:pPr>
            <a:endParaRPr lang="it-IT" sz="24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ATTENZIONE!!!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400"/>
          </a:p>
          <a:p>
            <a:pPr marL="0" indent="0" algn="just">
              <a:buNone/>
            </a:pPr>
            <a:r>
              <a:rPr lang="it-IT" sz="2400"/>
              <a:t>In </a:t>
            </a:r>
            <a:r>
              <a:rPr lang="it-IT" sz="2400" dirty="0"/>
              <a:t>realtà, soprattutto nei romanzi, il punto di vista può variare nel corso della narrazione, a seconda delle esigenze dell’autore. Questo procedimento permette talvolta di presentare al lettore gli eventi secondo diverse prospettive, creando una </a:t>
            </a:r>
            <a:r>
              <a:rPr lang="it-IT" sz="2400" b="1" dirty="0"/>
              <a:t>narrazione “polifonica”</a:t>
            </a:r>
            <a:r>
              <a:rPr lang="it-IT" sz="2400" dirty="0"/>
              <a:t>, cioè </a:t>
            </a:r>
            <a:r>
              <a:rPr lang="it-IT" sz="2400" b="1" dirty="0"/>
              <a:t>“a più voci”</a:t>
            </a:r>
            <a:r>
              <a:rPr lang="it-IT" sz="2400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CARATTERIZZAZIONE DEI PERSONAGGI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marL="0" indent="0" algn="ctr">
              <a:buNone/>
            </a:pPr>
            <a:r>
              <a:rPr lang="it-IT" sz="2400" dirty="0"/>
              <a:t>È l’insieme delle </a:t>
            </a:r>
            <a:r>
              <a:rPr lang="it-IT" sz="2400" b="1" dirty="0"/>
              <a:t>informazioni </a:t>
            </a:r>
            <a:r>
              <a:rPr lang="it-IT" sz="2400" dirty="0"/>
              <a:t> e delle </a:t>
            </a:r>
            <a:r>
              <a:rPr lang="it-IT" sz="2400" b="1" dirty="0"/>
              <a:t>tecniche narrative </a:t>
            </a:r>
            <a:r>
              <a:rPr lang="it-IT" sz="2400" dirty="0"/>
              <a:t>utilizzate per descrivere e presentare i personaggi.</a:t>
            </a:r>
          </a:p>
          <a:p>
            <a:pPr marL="0" indent="0">
              <a:buNone/>
            </a:pPr>
            <a:endParaRPr lang="it-IT" sz="24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8138"/>
          </a:xfrm>
        </p:spPr>
        <p:txBody>
          <a:bodyPr>
            <a:normAutofit/>
          </a:bodyPr>
          <a:lstStyle/>
          <a:p>
            <a:r>
              <a:rPr lang="it-IT" sz="2800" dirty="0"/>
              <a:t>La caratterizzazione dei personaggi può essere di diversi tipi: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617738"/>
            <a:ext cx="8596668" cy="4630662"/>
          </a:xfrm>
        </p:spPr>
        <p:txBody>
          <a:bodyPr>
            <a:noAutofit/>
          </a:bodyPr>
          <a:lstStyle/>
          <a:p>
            <a:pPr algn="just"/>
            <a:r>
              <a:rPr lang="it-IT" sz="2100" b="1" dirty="0"/>
              <a:t>Caratterizzazione fisica: </a:t>
            </a:r>
            <a:r>
              <a:rPr lang="it-IT" sz="2100" dirty="0"/>
              <a:t>insiste sull’aspetto esteriore, età, atteggiamenti e comportamenti;</a:t>
            </a:r>
          </a:p>
          <a:p>
            <a:pPr algn="just"/>
            <a:r>
              <a:rPr lang="it-IT" sz="2100" b="1" dirty="0"/>
              <a:t>Caratterizzazione psicologica: </a:t>
            </a:r>
            <a:r>
              <a:rPr lang="it-IT" sz="2100" dirty="0"/>
              <a:t>si delineano i tratti principali della personalità e del carattere del personaggio;</a:t>
            </a:r>
          </a:p>
          <a:p>
            <a:pPr algn="just"/>
            <a:r>
              <a:rPr lang="it-IT" sz="2100" b="1" dirty="0"/>
              <a:t>Caratterizzazione sociale: </a:t>
            </a:r>
            <a:r>
              <a:rPr lang="it-IT" sz="2100" dirty="0"/>
              <a:t>si descrivono l’ambiente di provenienza, l’attività svolta e informazioni che possano connotare il profilo socio-economico del personaggio;</a:t>
            </a:r>
          </a:p>
          <a:p>
            <a:pPr algn="just"/>
            <a:r>
              <a:rPr lang="it-IT" sz="2100" b="1" dirty="0"/>
              <a:t>Caratterizzazione ideologica e culturale: </a:t>
            </a:r>
            <a:r>
              <a:rPr lang="it-IT" sz="2100" dirty="0"/>
              <a:t>si sottolineano i valori morali, le idee, le convinzioni e le conoscenze del personaggio per meglio comprendere le sue azioni;</a:t>
            </a:r>
          </a:p>
          <a:p>
            <a:pPr algn="just"/>
            <a:r>
              <a:rPr lang="it-IT" sz="2100" b="1" dirty="0"/>
              <a:t>Caratterizzazione linguistica dei personaggi: </a:t>
            </a:r>
            <a:r>
              <a:rPr lang="it-IT" sz="2100" dirty="0"/>
              <a:t>si riportano le loro parole o i loro pensieri indicandone in modo indiretto il </a:t>
            </a:r>
            <a:r>
              <a:rPr lang="it-IT" sz="2100" b="1" dirty="0"/>
              <a:t>ceto sociale </a:t>
            </a:r>
            <a:r>
              <a:rPr lang="it-IT" sz="2100" dirty="0"/>
              <a:t> e il </a:t>
            </a:r>
            <a:r>
              <a:rPr lang="it-IT" sz="2100" b="1" dirty="0"/>
              <a:t>livello culturale.</a:t>
            </a:r>
          </a:p>
          <a:p>
            <a:pPr algn="just"/>
            <a:endParaRPr lang="it-IT" sz="2100" b="1" dirty="0"/>
          </a:p>
          <a:p>
            <a:pPr algn="just"/>
            <a:endParaRPr lang="it-IT" sz="2100" b="1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816</Words>
  <Application>Microsoft Office PowerPoint</Application>
  <PresentationFormat>Widescreen</PresentationFormat>
  <Paragraphs>74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Arial Rounded MT Bold</vt:lpstr>
      <vt:lpstr>Trebuchet MS</vt:lpstr>
      <vt:lpstr>Wingdings</vt:lpstr>
      <vt:lpstr>Wingdings 3</vt:lpstr>
      <vt:lpstr>Sfaccettatura</vt:lpstr>
      <vt:lpstr>      Anno Scolastico 2018-2019 Istituto Comprensivo Certaldo  Scuola Secondaria di primo grado – Classe 3D    IL TESTO NARRATIVO</vt:lpstr>
      <vt:lpstr>IL NARRATORE</vt:lpstr>
      <vt:lpstr>IL PUNTO DI VISTA / FOCALIZZAZIONE</vt:lpstr>
      <vt:lpstr>FOCALIZZAZIONE ZERO</vt:lpstr>
      <vt:lpstr>FOCALIZZAZIONE ESTERNA</vt:lpstr>
      <vt:lpstr>FOCALIZZAZIONE INTERNA</vt:lpstr>
      <vt:lpstr>ATTENZIONE!!!</vt:lpstr>
      <vt:lpstr>CARATTERIZZAZIONE DEI PERSONAGGI </vt:lpstr>
      <vt:lpstr>La caratterizzazione dei personaggi può essere di diversi tipi:</vt:lpstr>
      <vt:lpstr>Presentazione standard di PowerPoint</vt:lpstr>
      <vt:lpstr>LO STILE </vt:lpstr>
      <vt:lpstr>Lo stile è determinato da molti elementi. Gli aspetti più significativi riguardano:</vt:lpstr>
      <vt:lpstr>Ricorda….</vt:lpstr>
      <vt:lpstr>L’autore può alterare la durata degli eventi.   Bisogna distinguere:  IL TEMPO DELLA STORIA  E IL TEMPO DELLA NARRAZIONE </vt:lpstr>
      <vt:lpstr>L’alternarsi di forme diverse di durata narrativa contribuisce a determinare il ritmo narrativo. La narrazione può procedere secondo le seguenti modalità: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TESTO NARRATIVO</dc:title>
  <dc:creator>Microsoft Office User</dc:creator>
  <cp:lastModifiedBy>profc</cp:lastModifiedBy>
  <cp:revision>13</cp:revision>
  <dcterms:created xsi:type="dcterms:W3CDTF">2018-09-25T11:42:00Z</dcterms:created>
  <dcterms:modified xsi:type="dcterms:W3CDTF">2023-11-03T11:14:41Z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1033-10.2.0.5832</vt:lpwstr>
  </property>
</Properties>
</file>